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s>

</file>

<file path=ppt/media/image1.jpeg>
</file>

<file path=ppt/media/image1.png>
</file>

<file path=ppt/media/image1.tif>
</file>

<file path=ppt/media/image2.jpeg>
</file>

<file path=ppt/media/image2.png>
</file>

<file path=ppt/media/image2.tif>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Shape 144"/>
          <p:cNvSpPr/>
          <p:nvPr>
            <p:ph type="sldImg"/>
          </p:nvPr>
        </p:nvSpPr>
        <p:spPr>
          <a:prstGeom prst="rect">
            <a:avLst/>
          </a:prstGeom>
        </p:spPr>
        <p:txBody>
          <a:bodyPr/>
          <a:lstStyle/>
          <a:p>
            <a:pPr/>
          </a:p>
        </p:txBody>
      </p:sp>
      <p:sp>
        <p:nvSpPr>
          <p:cNvPr id="145" name="Shape 145"/>
          <p:cNvSpPr/>
          <p:nvPr>
            <p:ph type="body" sz="quarter" idx="1"/>
          </p:nvPr>
        </p:nvSpPr>
        <p:spPr>
          <a:prstGeom prst="rect">
            <a:avLst/>
          </a:prstGeom>
        </p:spPr>
        <p:txBody>
          <a:bodyPr/>
          <a:lstStyle/>
          <a:p>
            <a:pPr/>
            <a:r>
              <a:t>Refer to the paper: </a:t>
            </a:r>
          </a:p>
          <a:p>
            <a:pPr/>
            <a:r>
              <a:t>Tech4Dev 2016, Lausanne, Switzerland,</a:t>
            </a:r>
          </a:p>
          <a:p>
            <a:pPr/>
            <a:r>
              <a:t>Poster [IC05] Raymond Ndacyayisaba, Kobe Institute of Computing, Japan, </a:t>
            </a:r>
          </a:p>
          <a:p>
            <a:pPr/>
            <a:r>
              <a:t>“Wireless Sensor Networks for Tea Farm Monitoring in Rwanda”</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2" name="Shape 202"/>
          <p:cNvSpPr/>
          <p:nvPr>
            <p:ph type="sldImg"/>
          </p:nvPr>
        </p:nvSpPr>
        <p:spPr>
          <a:prstGeom prst="rect">
            <a:avLst/>
          </a:prstGeom>
        </p:spPr>
        <p:txBody>
          <a:bodyPr/>
          <a:lstStyle/>
          <a:p>
            <a:pPr/>
          </a:p>
        </p:txBody>
      </p:sp>
      <p:sp>
        <p:nvSpPr>
          <p:cNvPr id="203" name="Shape 203"/>
          <p:cNvSpPr/>
          <p:nvPr>
            <p:ph type="body" sz="quarter" idx="1"/>
          </p:nvPr>
        </p:nvSpPr>
        <p:spPr>
          <a:prstGeom prst="rect">
            <a:avLst/>
          </a:prstGeom>
        </p:spPr>
        <p:txBody>
          <a:bodyPr/>
          <a:lstStyle/>
          <a:p>
            <a:pPr/>
            <a:r>
              <a:t>Discussion based on the paper.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Discussion based on the paper.</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Discussion based on the paper.</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a:r>
              <a:t>Discussion based on the paper.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Discussion based on the paper.</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a:p>
        </p:txBody>
      </p:sp>
      <p:sp>
        <p:nvSpPr>
          <p:cNvPr id="236" name="Shape 236"/>
          <p:cNvSpPr/>
          <p:nvPr>
            <p:ph type="body" sz="quarter" idx="1"/>
          </p:nvPr>
        </p:nvSpPr>
        <p:spPr>
          <a:prstGeom prst="rect">
            <a:avLst/>
          </a:prstGeom>
        </p:spPr>
        <p:txBody>
          <a:bodyPr/>
          <a:lstStyle/>
          <a:p>
            <a:pPr/>
            <a:r>
              <a:t>Consider the labels given to each line.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r>
              <a:t>Assignment: analyze the original article, give critical comments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Shape 150"/>
          <p:cNvSpPr/>
          <p:nvPr>
            <p:ph type="sldImg"/>
          </p:nvPr>
        </p:nvSpPr>
        <p:spPr>
          <a:prstGeom prst="rect">
            <a:avLst/>
          </a:prstGeom>
        </p:spPr>
        <p:txBody>
          <a:bodyPr/>
          <a:lstStyle/>
          <a:p>
            <a:pPr/>
          </a:p>
        </p:txBody>
      </p:sp>
      <p:sp>
        <p:nvSpPr>
          <p:cNvPr id="151" name="Shape 151"/>
          <p:cNvSpPr/>
          <p:nvPr>
            <p:ph type="body" sz="quarter" idx="1"/>
          </p:nvPr>
        </p:nvSpPr>
        <p:spPr>
          <a:prstGeom prst="rect">
            <a:avLst/>
          </a:prstGeom>
        </p:spPr>
        <p:txBody>
          <a:bodyPr/>
          <a:lstStyle/>
          <a:p>
            <a:pPr/>
            <a:r>
              <a:t>Explain the role of the typical solar powered WSN node components:</a:t>
            </a:r>
          </a:p>
          <a:p>
            <a:pPr/>
            <a:r>
              <a:t>sensors (e.g. temperature, humidity, barometric pressure, light intensity etc.)</a:t>
            </a:r>
          </a:p>
          <a:p>
            <a:pPr/>
            <a:r>
              <a:t>wireless communication (e.g. </a:t>
            </a:r>
          </a:p>
          <a:p>
            <a:pPr/>
            <a:r>
              <a:t>control unit (CPU+memory controlling the sensors and communication)</a:t>
            </a:r>
          </a:p>
          <a:p>
            <a:pPr/>
            <a:r>
              <a:t>solar panel (photovoltaic cells)</a:t>
            </a:r>
          </a:p>
          <a:p>
            <a:pPr/>
            <a:r>
              <a:t>battery (to operate when the sun is down)</a:t>
            </a:r>
          </a:p>
          <a:p>
            <a:pPr/>
            <a:r>
              <a:t>power control unit (charging control, output regulator)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r>
              <a:t>We find many examples on Libelium.</a:t>
            </a:r>
          </a:p>
          <a:p>
            <a:pPr/>
            <a:r>
              <a:t>The following slides are taken from there.</a:t>
            </a:r>
          </a:p>
          <a:p>
            <a:pPr/>
            <a:r>
              <a:t>Lecturers should add other examples relevant to their main topics.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Discuss IoT applications for Smart City (transport, energy, pollution, security etc.)</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r>
              <a:t>Discuss IoT applications for agriculture (monitoring, irrigation control, pest control etc.)</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Discuss IoT applications for water quality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r>
              <a:t>A published example of WSN data analysis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8" name="Shape 188"/>
          <p:cNvSpPr/>
          <p:nvPr>
            <p:ph type="sldImg"/>
          </p:nvPr>
        </p:nvSpPr>
        <p:spPr>
          <a:prstGeom prst="rect">
            <a:avLst/>
          </a:prstGeom>
        </p:spPr>
        <p:txBody>
          <a:bodyPr/>
          <a:lstStyle/>
          <a:p>
            <a:pPr/>
          </a:p>
        </p:txBody>
      </p:sp>
      <p:sp>
        <p:nvSpPr>
          <p:cNvPr id="189" name="Shape 189"/>
          <p:cNvSpPr/>
          <p:nvPr>
            <p:ph type="body" sz="quarter" idx="1"/>
          </p:nvPr>
        </p:nvSpPr>
        <p:spPr>
          <a:prstGeom prst="rect">
            <a:avLst/>
          </a:prstGeom>
        </p:spPr>
        <p:txBody>
          <a:bodyPr/>
          <a:lstStyle/>
          <a:p>
            <a:pPr/>
            <a:r>
              <a:t>Explain Mahalonobis distance, difference from Euclidean distance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6" name="Shape 196"/>
          <p:cNvSpPr/>
          <p:nvPr>
            <p:ph type="sldImg"/>
          </p:nvPr>
        </p:nvSpPr>
        <p:spPr>
          <a:prstGeom prst="rect">
            <a:avLst/>
          </a:prstGeom>
        </p:spPr>
        <p:txBody>
          <a:bodyPr/>
          <a:lstStyle/>
          <a:p>
            <a:pPr/>
          </a:p>
        </p:txBody>
      </p:sp>
      <p:sp>
        <p:nvSpPr>
          <p:cNvPr id="197" name="Shape 197"/>
          <p:cNvSpPr/>
          <p:nvPr>
            <p:ph type="body" sz="quarter" idx="1"/>
          </p:nvPr>
        </p:nvSpPr>
        <p:spPr>
          <a:prstGeom prst="rect">
            <a:avLst/>
          </a:prstGeom>
        </p:spPr>
        <p:txBody>
          <a:bodyPr/>
          <a:lstStyle/>
          <a:p>
            <a:pPr/>
            <a:r>
              <a:t>How would a WSN be deployed in reality?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13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Arial"/>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2.tif"/></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tif"/><Relationship Id="rId4" Type="http://schemas.openxmlformats.org/officeDocument/2006/relationships/hyperlink" Target="https://upload.wikimedia.org/wikipedia/commons/4/48/CSIRO_ScienceImage_3876_A_remote_sensing_node_part_of_CSIROs_Fleck_wireless_sensor_network_technology.jpg"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Example: smart parking for smart city"/>
          <p:cNvSpPr txBox="1"/>
          <p:nvPr>
            <p:ph type="title"/>
          </p:nvPr>
        </p:nvSpPr>
        <p:spPr>
          <a:prstGeom prst="rect">
            <a:avLst/>
          </a:prstGeom>
        </p:spPr>
        <p:txBody>
          <a:bodyPr/>
          <a:lstStyle/>
          <a:p>
            <a:pPr/>
            <a:r>
              <a:t>Example: smart parking for smart city</a:t>
            </a:r>
          </a:p>
        </p:txBody>
      </p:sp>
      <p:pic>
        <p:nvPicPr>
          <p:cNvPr id="159" name="Picture Placeholder 2" descr="Picture Placeholder 2"/>
          <p:cNvPicPr>
            <a:picLocks noChangeAspect="1"/>
          </p:cNvPicPr>
          <p:nvPr>
            <p:ph type="pic" idx="13"/>
          </p:nvPr>
        </p:nvPicPr>
        <p:blipFill>
          <a:blip r:embed="rId3">
            <a:extLst/>
          </a:blip>
          <a:srcRect l="0" t="272" r="0" b="6932"/>
          <a:stretch>
            <a:fillRect/>
          </a:stretch>
        </p:blipFill>
        <p:spPr>
          <a:xfrm>
            <a:off x="2030738" y="612775"/>
            <a:ext cx="5009500" cy="4114801"/>
          </a:xfrm>
          <a:prstGeom prst="rect">
            <a:avLst/>
          </a:prstGeom>
        </p:spPr>
      </p:pic>
      <p:sp>
        <p:nvSpPr>
          <p:cNvPr id="160" name="Body"/>
          <p:cNvSpPr txBox="1"/>
          <p:nvPr>
            <p:ph type="body" sz="quarter" idx="1"/>
          </p:nvPr>
        </p:nvSpPr>
        <p:spPr>
          <a:prstGeom prst="rect">
            <a:avLst/>
          </a:prstGeom>
        </p:spPr>
        <p:txBody>
          <a:bodyPr/>
          <a:lstStyle/>
          <a:p>
            <a:pPr/>
          </a:p>
        </p:txBody>
      </p:sp>
      <p:sp>
        <p:nvSpPr>
          <p:cNvPr id="161" name="http://www.libelium.com/smart-parking-project-in-montpellier-to-relieve-traffic-congestion-and-reduce-car-parking-search/"/>
          <p:cNvSpPr txBox="1"/>
          <p:nvPr/>
        </p:nvSpPr>
        <p:spPr>
          <a:xfrm>
            <a:off x="703809" y="6092718"/>
            <a:ext cx="7539415" cy="23927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http://www.libelium.com/smart-parking-project-in-montpellier-to-relieve-traffic-congestion-and-reduce-car-parking-search/</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Example: smart winery for smart agriculture"/>
          <p:cNvSpPr txBox="1"/>
          <p:nvPr>
            <p:ph type="title"/>
          </p:nvPr>
        </p:nvSpPr>
        <p:spPr>
          <a:prstGeom prst="rect">
            <a:avLst/>
          </a:prstGeom>
        </p:spPr>
        <p:txBody>
          <a:bodyPr/>
          <a:lstStyle/>
          <a:p>
            <a:pPr/>
            <a:r>
              <a:t>Example: smart winery for smart agriculture</a:t>
            </a:r>
          </a:p>
        </p:txBody>
      </p:sp>
      <p:pic>
        <p:nvPicPr>
          <p:cNvPr id="166" name="Picture Placeholder 2" descr="Picture Placeholder 2"/>
          <p:cNvPicPr>
            <a:picLocks noChangeAspect="1"/>
          </p:cNvPicPr>
          <p:nvPr>
            <p:ph type="pic" idx="13"/>
          </p:nvPr>
        </p:nvPicPr>
        <p:blipFill>
          <a:blip r:embed="rId3">
            <a:extLst/>
          </a:blip>
          <a:srcRect l="0" t="0" r="0" b="3438"/>
          <a:stretch>
            <a:fillRect/>
          </a:stretch>
        </p:blipFill>
        <p:spPr>
          <a:xfrm>
            <a:off x="2227912" y="642401"/>
            <a:ext cx="4688176" cy="4085174"/>
          </a:xfrm>
          <a:prstGeom prst="rect">
            <a:avLst/>
          </a:prstGeom>
        </p:spPr>
      </p:pic>
      <p:sp>
        <p:nvSpPr>
          <p:cNvPr id="167" name="Body"/>
          <p:cNvSpPr txBox="1"/>
          <p:nvPr>
            <p:ph type="body" sz="quarter" idx="1"/>
          </p:nvPr>
        </p:nvSpPr>
        <p:spPr>
          <a:prstGeom prst="rect">
            <a:avLst/>
          </a:prstGeom>
        </p:spPr>
        <p:txBody>
          <a:bodyPr/>
          <a:lstStyle/>
          <a:p>
            <a:pPr/>
          </a:p>
        </p:txBody>
      </p:sp>
      <p:sp>
        <p:nvSpPr>
          <p:cNvPr id="168" name="http://www.libelium.com/smart-wine-libeliums-iot-technology-allows-predictive-control-of-vineyards-in-the-pago-ayles-winery-spain/"/>
          <p:cNvSpPr txBox="1"/>
          <p:nvPr/>
        </p:nvSpPr>
        <p:spPr>
          <a:xfrm>
            <a:off x="265212" y="6149513"/>
            <a:ext cx="8139688" cy="23927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http://www.libelium.com/smart-wine-libeliums-iot-technology-allows-predictive-control-of-vineyards-in-the-pago-ayles-winery-spain/</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Example: water control with IoT"/>
          <p:cNvSpPr txBox="1"/>
          <p:nvPr>
            <p:ph type="title"/>
          </p:nvPr>
        </p:nvSpPr>
        <p:spPr>
          <a:prstGeom prst="rect">
            <a:avLst/>
          </a:prstGeom>
        </p:spPr>
        <p:txBody>
          <a:bodyPr/>
          <a:lstStyle/>
          <a:p>
            <a:pPr/>
            <a:r>
              <a:t>Example: water control with IoT</a:t>
            </a:r>
          </a:p>
        </p:txBody>
      </p:sp>
      <p:pic>
        <p:nvPicPr>
          <p:cNvPr id="173" name="Picture Placeholder 2" descr="Picture Placeholder 2"/>
          <p:cNvPicPr>
            <a:picLocks noChangeAspect="1"/>
          </p:cNvPicPr>
          <p:nvPr>
            <p:ph type="pic" idx="13"/>
          </p:nvPr>
        </p:nvPicPr>
        <p:blipFill>
          <a:blip r:embed="rId3">
            <a:extLst/>
          </a:blip>
          <a:srcRect l="0" t="610" r="0" b="610"/>
          <a:stretch>
            <a:fillRect/>
          </a:stretch>
        </p:blipFill>
        <p:spPr>
          <a:xfrm>
            <a:off x="1913472" y="612775"/>
            <a:ext cx="5244033" cy="4114800"/>
          </a:xfrm>
          <a:prstGeom prst="rect">
            <a:avLst/>
          </a:prstGeom>
        </p:spPr>
      </p:pic>
      <p:sp>
        <p:nvSpPr>
          <p:cNvPr id="174" name="Body"/>
          <p:cNvSpPr txBox="1"/>
          <p:nvPr>
            <p:ph type="body" sz="quarter" idx="1"/>
          </p:nvPr>
        </p:nvSpPr>
        <p:spPr>
          <a:prstGeom prst="rect">
            <a:avLst/>
          </a:prstGeom>
        </p:spPr>
        <p:txBody>
          <a:bodyPr/>
          <a:lstStyle/>
          <a:p>
            <a:pPr/>
          </a:p>
        </p:txBody>
      </p:sp>
      <p:sp>
        <p:nvSpPr>
          <p:cNvPr id="175" name="http://www.libelium.com/controlling-quality-of-irrigation-water-with-iot-to-improve-crops-production/"/>
          <p:cNvSpPr txBox="1"/>
          <p:nvPr/>
        </p:nvSpPr>
        <p:spPr>
          <a:xfrm>
            <a:off x="593642" y="6070000"/>
            <a:ext cx="6693432" cy="2642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200"/>
            </a:lvl1pPr>
          </a:lstStyle>
          <a:p>
            <a:pPr/>
            <a:r>
              <a:t>http://www.libelium.com/controlling-quality-of-irrigation-water-with-iot-to-improve-crops-production/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WSN anomaly detection"/>
          <p:cNvSpPr txBox="1"/>
          <p:nvPr>
            <p:ph type="title"/>
          </p:nvPr>
        </p:nvSpPr>
        <p:spPr>
          <a:prstGeom prst="rect">
            <a:avLst/>
          </a:prstGeom>
        </p:spPr>
        <p:txBody>
          <a:bodyPr/>
          <a:lstStyle/>
          <a:p>
            <a:pPr/>
            <a:r>
              <a:t>WSN anomaly detection</a:t>
            </a:r>
          </a:p>
        </p:txBody>
      </p:sp>
      <p:sp>
        <p:nvSpPr>
          <p:cNvPr id="180" name="Security issues with smart city WSN…"/>
          <p:cNvSpPr txBox="1"/>
          <p:nvPr>
            <p:ph type="body" idx="1"/>
          </p:nvPr>
        </p:nvSpPr>
        <p:spPr>
          <a:xfrm>
            <a:off x="457200" y="3500120"/>
            <a:ext cx="8229600" cy="4525963"/>
          </a:xfrm>
          <a:prstGeom prst="rect">
            <a:avLst/>
          </a:prstGeom>
        </p:spPr>
        <p:txBody>
          <a:bodyPr/>
          <a:lstStyle/>
          <a:p>
            <a:pPr/>
            <a:r>
              <a:t>Security issues with smart city WSN</a:t>
            </a:r>
          </a:p>
          <a:p>
            <a:pPr/>
            <a:r>
              <a:t>Attack detection: find anomalies</a:t>
            </a:r>
          </a:p>
          <a:p>
            <a:pPr/>
            <a:r>
              <a:t>Real-world experiment is difficult</a:t>
            </a:r>
          </a:p>
          <a:p>
            <a:pPr/>
            <a:r>
              <a:t>Method: detect simulated anomalies</a:t>
            </a:r>
          </a:p>
        </p:txBody>
      </p:sp>
      <p:pic>
        <p:nvPicPr>
          <p:cNvPr id="181" name="Rectangle" descr="Rectangle"/>
          <p:cNvPicPr>
            <a:picLocks noChangeAspect="0"/>
          </p:cNvPicPr>
          <p:nvPr/>
        </p:nvPicPr>
        <p:blipFill>
          <a:blip r:embed="rId3">
            <a:extLst/>
          </a:blip>
          <a:stretch>
            <a:fillRect/>
          </a:stretch>
        </p:blipFill>
        <p:spPr>
          <a:xfrm>
            <a:off x="811853" y="1414780"/>
            <a:ext cx="7853743" cy="2199452"/>
          </a:xfrm>
          <a:prstGeom prst="rect">
            <a:avLst/>
          </a:prstGeom>
          <a:effectLst>
            <a:outerShdw sx="100000" sy="100000" kx="0" ky="0" algn="b" rotWithShape="0" blurRad="38100" dist="23000" dir="5400000">
              <a:srgbClr val="000000">
                <a:alpha val="35000"/>
              </a:srgbClr>
            </a:outerShdw>
          </a:effectLst>
        </p:spPr>
      </p:pic>
      <p:sp>
        <p:nvSpPr>
          <p:cNvPr id="182" name="A Comparative Study of Anomaly Detection Techniques for Smart City Wireless Sensor Networks…"/>
          <p:cNvSpPr txBox="1"/>
          <p:nvPr/>
        </p:nvSpPr>
        <p:spPr>
          <a:xfrm>
            <a:off x="1165271" y="1596319"/>
            <a:ext cx="7146906" cy="182635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5600"/>
              </a:lnSpc>
              <a:spcBef>
                <a:spcPts val="1200"/>
              </a:spcBef>
              <a:defRPr b="1" sz="2400"/>
            </a:pPr>
            <a:r>
              <a:t>A Comparative Study of Anomaly Detection Techniques for Smart City Wireless Sensor Networks </a:t>
            </a:r>
            <a:endParaRPr b="0" sz="1200"/>
          </a:p>
          <a:p>
            <a:pPr defTabSz="457200">
              <a:lnSpc>
                <a:spcPts val="3000"/>
              </a:lnSpc>
              <a:spcBef>
                <a:spcPts val="1200"/>
              </a:spcBef>
              <a:defRPr b="1" sz="1333"/>
            </a:pPr>
            <a:r>
              <a:t>Victor Garcia-Font *, Carles Garrigues and Helena Rifà-Pous </a:t>
            </a:r>
            <a:endParaRPr b="0" sz="1200"/>
          </a:p>
          <a:p>
            <a:pPr defTabSz="457200">
              <a:lnSpc>
                <a:spcPts val="2900"/>
              </a:lnSpc>
              <a:spcBef>
                <a:spcPts val="1200"/>
              </a:spcBef>
              <a:defRPr b="1" sz="1333"/>
            </a:pPr>
            <a:r>
              <a:rPr b="0" sz="1200"/>
              <a:t>http://www.mdpi.com/1424-8220/16/6/868</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6" name="Anomaly Detection Methods"/>
          <p:cNvSpPr txBox="1"/>
          <p:nvPr>
            <p:ph type="title"/>
          </p:nvPr>
        </p:nvSpPr>
        <p:spPr>
          <a:prstGeom prst="rect">
            <a:avLst/>
          </a:prstGeom>
        </p:spPr>
        <p:txBody>
          <a:bodyPr/>
          <a:lstStyle/>
          <a:p>
            <a:pPr/>
            <a:r>
              <a:t>Anomaly Detection Methods</a:t>
            </a:r>
          </a:p>
        </p:txBody>
      </p:sp>
      <p:sp>
        <p:nvSpPr>
          <p:cNvPr id="187" name="Extreme values in Mahalanobis Distance…"/>
          <p:cNvSpPr txBox="1"/>
          <p:nvPr>
            <p:ph type="body" idx="1"/>
          </p:nvPr>
        </p:nvSpPr>
        <p:spPr>
          <a:prstGeom prst="rect">
            <a:avLst/>
          </a:prstGeom>
        </p:spPr>
        <p:txBody>
          <a:bodyPr/>
          <a:lstStyle/>
          <a:p>
            <a:pPr/>
            <a:r>
              <a:t>Extreme values in Mahalanobis Distance </a:t>
            </a:r>
          </a:p>
          <a:p>
            <a:pPr/>
            <a:r>
              <a:t>Local Outlier Factor </a:t>
            </a:r>
          </a:p>
          <a:p>
            <a:pPr/>
            <a:r>
              <a:t>Hierarchical Clustering </a:t>
            </a:r>
          </a:p>
          <a:p>
            <a:pPr/>
            <a:r>
              <a:t>Classification with Support Vector Machines One-class Support Vector Machines (OC-SVM): </a:t>
            </a:r>
            <a:br/>
            <a:r>
              <a:t>Semi-supervised learning with Radial Basis Function (RBF) kernel</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1" name="Simulated Smart City WSN"/>
          <p:cNvSpPr txBox="1"/>
          <p:nvPr>
            <p:ph type="title"/>
          </p:nvPr>
        </p:nvSpPr>
        <p:spPr>
          <a:prstGeom prst="rect">
            <a:avLst/>
          </a:prstGeom>
        </p:spPr>
        <p:txBody>
          <a:bodyPr/>
          <a:lstStyle/>
          <a:p>
            <a:pPr/>
            <a:r>
              <a:t>Simulated Smart City WSN</a:t>
            </a:r>
          </a:p>
        </p:txBody>
      </p:sp>
      <p:pic>
        <p:nvPicPr>
          <p:cNvPr id="192" name="Picture Placeholder 2" descr="Picture Placeholder 2"/>
          <p:cNvPicPr>
            <a:picLocks noChangeAspect="1"/>
          </p:cNvPicPr>
          <p:nvPr>
            <p:ph type="pic" idx="13"/>
          </p:nvPr>
        </p:nvPicPr>
        <p:blipFill>
          <a:blip r:embed="rId3">
            <a:extLst/>
          </a:blip>
          <a:srcRect l="0" t="757" r="0" b="757"/>
          <a:stretch>
            <a:fillRect/>
          </a:stretch>
        </p:blipFill>
        <p:spPr>
          <a:xfrm>
            <a:off x="2189369" y="612775"/>
            <a:ext cx="4692238" cy="4114800"/>
          </a:xfrm>
          <a:prstGeom prst="rect">
            <a:avLst/>
          </a:prstGeom>
        </p:spPr>
      </p:pic>
      <p:sp>
        <p:nvSpPr>
          <p:cNvPr id="193" name="Sound streams collected at 10 locations are reproduced in simulation"/>
          <p:cNvSpPr txBox="1"/>
          <p:nvPr>
            <p:ph type="body" sz="quarter" idx="1"/>
          </p:nvPr>
        </p:nvSpPr>
        <p:spPr>
          <a:prstGeom prst="rect">
            <a:avLst/>
          </a:prstGeom>
        </p:spPr>
        <p:txBody>
          <a:bodyPr/>
          <a:lstStyle/>
          <a:p>
            <a:pPr/>
            <a:r>
              <a:t>Sound streams collected at 10 locations are reproduced in simulation</a:t>
            </a:r>
          </a:p>
        </p:txBody>
      </p:sp>
      <p:sp>
        <p:nvSpPr>
          <p:cNvPr id="194" name="Text"/>
          <p:cNvSpPr txBox="1"/>
          <p:nvPr/>
        </p:nvSpPr>
        <p:spPr>
          <a:xfrm>
            <a:off x="2833688" y="1171575"/>
            <a:ext cx="188824" cy="4420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vl1pPr>
          </a:lstStyle>
          <a:p>
            <a:pPr/>
            <a:r>
              <a:t> </a:t>
            </a:r>
          </a:p>
        </p:txBody>
      </p:sp>
      <p:sp>
        <p:nvSpPr>
          <p:cNvPr id="195"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9" name="Feature Selection"/>
          <p:cNvSpPr txBox="1"/>
          <p:nvPr>
            <p:ph type="title"/>
          </p:nvPr>
        </p:nvSpPr>
        <p:spPr>
          <a:prstGeom prst="rect">
            <a:avLst/>
          </a:prstGeom>
        </p:spPr>
        <p:txBody>
          <a:bodyPr/>
          <a:lstStyle/>
          <a:p>
            <a:pPr/>
            <a:r>
              <a:t>Feature Selection</a:t>
            </a:r>
          </a:p>
        </p:txBody>
      </p:sp>
      <p:sp>
        <p:nvSpPr>
          <p:cNvPr id="200" name="Feature Vector 1 (FV1) :  number of application packets, hour of the day…"/>
          <p:cNvSpPr txBox="1"/>
          <p:nvPr>
            <p:ph type="body" idx="1"/>
          </p:nvPr>
        </p:nvSpPr>
        <p:spPr>
          <a:prstGeom prst="rect">
            <a:avLst/>
          </a:prstGeom>
        </p:spPr>
        <p:txBody>
          <a:bodyPr/>
          <a:lstStyle/>
          <a:p>
            <a:pPr marL="277749" indent="-277749" defTabSz="740663">
              <a:spcBef>
                <a:spcPts val="600"/>
              </a:spcBef>
              <a:defRPr sz="2592"/>
            </a:pPr>
            <a:r>
              <a:t>Feature Vector 1 (FV1) : </a:t>
            </a:r>
            <a:br/>
            <a:r>
              <a:t>number of application packets, hour of the day </a:t>
            </a:r>
            <a:br/>
          </a:p>
          <a:p>
            <a:pPr marL="277749" indent="-277749" defTabSz="740663">
              <a:spcBef>
                <a:spcPts val="600"/>
              </a:spcBef>
              <a:defRPr sz="2592"/>
            </a:pPr>
            <a:r>
              <a:t>Feature Vector 2 (FV2) :</a:t>
            </a:r>
            <a:br/>
            <a:r>
              <a:t>FV1 fields, sequence number, battery level, lost packets, 	consumed energy</a:t>
            </a:r>
            <a:br/>
          </a:p>
          <a:p>
            <a:pPr marL="277749" indent="-277749" defTabSz="740663">
              <a:spcBef>
                <a:spcPts val="600"/>
              </a:spcBef>
              <a:defRPr sz="2592"/>
            </a:pPr>
            <a:r>
              <a:t>Feature Vector 3 (FV3) :</a:t>
            </a:r>
            <a:br/>
            <a:r>
              <a:t>FV2 fields, WSN link quality, received MAC ACK and CTS </a:t>
            </a:r>
            <a:br/>
          </a:p>
        </p:txBody>
      </p:sp>
      <p:sp>
        <p:nvSpPr>
          <p:cNvPr id="201"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 name="Flow of analysis"/>
          <p:cNvSpPr txBox="1"/>
          <p:nvPr>
            <p:ph type="title"/>
          </p:nvPr>
        </p:nvSpPr>
        <p:spPr>
          <a:prstGeom prst="rect">
            <a:avLst/>
          </a:prstGeom>
        </p:spPr>
        <p:txBody>
          <a:bodyPr/>
          <a:lstStyle/>
          <a:p>
            <a:pPr/>
            <a:r>
              <a:t>Flow of analysis</a:t>
            </a:r>
          </a:p>
        </p:txBody>
      </p:sp>
      <p:sp>
        <p:nvSpPr>
          <p:cNvPr id="206" name="The anomaly analysis comprises three basic sub-steps for each of the compared techniques: the training, the validation and the test phases.…"/>
          <p:cNvSpPr txBox="1"/>
          <p:nvPr/>
        </p:nvSpPr>
        <p:spPr>
          <a:xfrm>
            <a:off x="616668" y="1700530"/>
            <a:ext cx="7910664" cy="30168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3900"/>
              </a:lnSpc>
              <a:spcBef>
                <a:spcPts val="1200"/>
              </a:spcBef>
              <a:defRPr sz="2000"/>
            </a:pPr>
            <a:r>
              <a:t>The anomaly analysis comprises three basic sub-steps for each of the compared techniques: the training, the validation and the test phases. </a:t>
            </a:r>
          </a:p>
          <a:p>
            <a:pPr defTabSz="457200">
              <a:lnSpc>
                <a:spcPts val="3900"/>
              </a:lnSpc>
              <a:spcBef>
                <a:spcPts val="1200"/>
              </a:spcBef>
              <a:defRPr sz="2000"/>
            </a:pPr>
            <a:r>
              <a:t>…The filtered dataset … [is] divided … in Figure.  …The attack samples are not included in the training dataset (a), because the detection techniques … are semi-supervised or unsupervised. </a:t>
            </a:r>
          </a:p>
          <a:p>
            <a:pPr defTabSz="457200">
              <a:lnSpc>
                <a:spcPts val="3900"/>
              </a:lnSpc>
              <a:spcBef>
                <a:spcPts val="1200"/>
              </a:spcBef>
              <a:defRPr sz="2000"/>
            </a:pPr>
            <a:r>
              <a:t>… The validation and test datasets … divided into 8 additional datasets ((b) to (i) in the figure), resulting in a total of 17 datasets (16 + 1 training dataset).</a:t>
            </a:r>
          </a:p>
        </p:txBody>
      </p:sp>
      <p:sp>
        <p:nvSpPr>
          <p:cNvPr id="207"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 name="Simulated datasets for training the classifier"/>
          <p:cNvSpPr txBox="1"/>
          <p:nvPr>
            <p:ph type="title"/>
          </p:nvPr>
        </p:nvSpPr>
        <p:spPr>
          <a:prstGeom prst="rect">
            <a:avLst/>
          </a:prstGeom>
        </p:spPr>
        <p:txBody>
          <a:bodyPr/>
          <a:lstStyle/>
          <a:p>
            <a:pPr/>
            <a:r>
              <a:t>Simulated datasets for training the classifier</a:t>
            </a:r>
          </a:p>
        </p:txBody>
      </p:sp>
      <p:pic>
        <p:nvPicPr>
          <p:cNvPr id="212" name="Picture Placeholder 2" descr="Picture Placeholder 2"/>
          <p:cNvPicPr>
            <a:picLocks noChangeAspect="1"/>
          </p:cNvPicPr>
          <p:nvPr>
            <p:ph type="pic" idx="13"/>
          </p:nvPr>
        </p:nvPicPr>
        <p:blipFill>
          <a:blip r:embed="rId3">
            <a:extLst/>
          </a:blip>
          <a:srcRect l="623" t="0" r="623" b="0"/>
          <a:stretch>
            <a:fillRect/>
          </a:stretch>
        </p:blipFill>
        <p:spPr>
          <a:xfrm>
            <a:off x="1188442" y="1167576"/>
            <a:ext cx="6766941" cy="3123154"/>
          </a:xfrm>
          <a:prstGeom prst="rect">
            <a:avLst/>
          </a:prstGeom>
        </p:spPr>
      </p:pic>
      <p:sp>
        <p:nvSpPr>
          <p:cNvPr id="213" name="Body"/>
          <p:cNvSpPr txBox="1"/>
          <p:nvPr>
            <p:ph type="body" sz="quarter" idx="1"/>
          </p:nvPr>
        </p:nvSpPr>
        <p:spPr>
          <a:prstGeom prst="rect">
            <a:avLst/>
          </a:prstGeom>
        </p:spPr>
        <p:txBody>
          <a:bodyPr/>
          <a:lstStyle/>
          <a:p>
            <a:pPr/>
          </a:p>
        </p:txBody>
      </p:sp>
      <p:sp>
        <p:nvSpPr>
          <p:cNvPr id="214" name="Text"/>
          <p:cNvSpPr txBox="1"/>
          <p:nvPr/>
        </p:nvSpPr>
        <p:spPr>
          <a:xfrm>
            <a:off x="765796" y="600351"/>
            <a:ext cx="188824" cy="4420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vl1pPr>
          </a:lstStyle>
          <a:p>
            <a:pPr/>
            <a:r>
              <a:t> </a:t>
            </a:r>
          </a:p>
        </p:txBody>
      </p:sp>
      <p:sp>
        <p:nvSpPr>
          <p:cNvPr id="215"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9" name="Training phase"/>
          <p:cNvSpPr txBox="1"/>
          <p:nvPr>
            <p:ph type="title"/>
          </p:nvPr>
        </p:nvSpPr>
        <p:spPr>
          <a:prstGeom prst="rect">
            <a:avLst/>
          </a:prstGeom>
        </p:spPr>
        <p:txBody>
          <a:bodyPr/>
          <a:lstStyle/>
          <a:p>
            <a:pPr/>
            <a:r>
              <a:t>Training phase</a:t>
            </a:r>
          </a:p>
        </p:txBody>
      </p:sp>
      <p:sp>
        <p:nvSpPr>
          <p:cNvPr id="220" name="…Normalize and standardize the features in all the datasets (i.e., subtracting the mean and dividing by the standard deviation for each feature), … identify the features that have a zero variance in the training dataset, … removed from the three datasets (i.e., training, validation and test)…"/>
          <p:cNvSpPr txBox="1"/>
          <p:nvPr/>
        </p:nvSpPr>
        <p:spPr>
          <a:xfrm>
            <a:off x="866930" y="2481737"/>
            <a:ext cx="7805132" cy="39422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pPr>
            <a:r>
              <a:t>…Normalize and standardize the features in all the datasets (</a:t>
            </a:r>
            <a:r>
              <a:rPr i="1"/>
              <a:t>i.e.</a:t>
            </a:r>
            <a:r>
              <a:t>, subtracting the mean and dividing by the standard deviation for each feature), … identify the features that have a zero variance in the training dataset, … removed from the three datasets (</a:t>
            </a:r>
            <a:r>
              <a:rPr i="1"/>
              <a:t>i.e.</a:t>
            </a:r>
            <a:r>
              <a:t>, training, validation and test)</a:t>
            </a:r>
          </a:p>
          <a:p>
            <a:pPr defTabSz="457200">
              <a:lnSpc>
                <a:spcPts val="4300"/>
              </a:lnSpc>
              <a:spcBef>
                <a:spcPts val="1200"/>
              </a:spcBef>
              <a:defRPr sz="2400"/>
            </a:pPr>
            <a:r>
              <a:t>… Three different levels of false positive rate: permissive (false positive rate &lt; 15%), restrictive (false positive rate &lt; 10%) and very restrictive (false positive rate &lt; 5%). </a:t>
            </a:r>
          </a:p>
        </p:txBody>
      </p:sp>
      <p:sp>
        <p:nvSpPr>
          <p:cNvPr id="221"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vl1pPr>
          </a:lstStyle>
          <a:p>
            <a:pPr/>
            <a:r>
              <a:t>Case study 1: WSN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5" name="Validation and test phase"/>
          <p:cNvSpPr txBox="1"/>
          <p:nvPr>
            <p:ph type="title"/>
          </p:nvPr>
        </p:nvSpPr>
        <p:spPr>
          <a:prstGeom prst="rect">
            <a:avLst/>
          </a:prstGeom>
        </p:spPr>
        <p:txBody>
          <a:bodyPr/>
          <a:lstStyle/>
          <a:p>
            <a:pPr/>
            <a:r>
              <a:t>Validation and test phase</a:t>
            </a:r>
          </a:p>
        </p:txBody>
      </p:sp>
      <p:sp>
        <p:nvSpPr>
          <p:cNvPr id="226" name="The validation and test datasets are used to evaluate the performance of the algorithms in 72 experiments: (1 with all the attacks together + 7 with each attack separately) x 3 feature vector definitions x 3 PFPR levels.…"/>
          <p:cNvSpPr txBox="1"/>
          <p:nvPr/>
        </p:nvSpPr>
        <p:spPr>
          <a:xfrm>
            <a:off x="617123" y="1765489"/>
            <a:ext cx="7909754" cy="48058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pPr>
            <a:r>
              <a:t>The validation and test datasets are used to evaluate the performance of the algorithms in 72 experiments: (1 with all the attacks together + 7 with each attack separately) x 3 feature vector definitions x 3 PFPR levels. </a:t>
            </a:r>
          </a:p>
          <a:p>
            <a:pPr defTabSz="457200">
              <a:lnSpc>
                <a:spcPts val="4300"/>
              </a:lnSpc>
              <a:spcBef>
                <a:spcPts val="1200"/>
              </a:spcBef>
              <a:defRPr sz="2400"/>
            </a:pPr>
            <a:r>
              <a:t>..Use the detection algorithms to decide whether each sample has to be considered as an attack or not, … </a:t>
            </a:r>
          </a:p>
          <a:p>
            <a:pPr defTabSz="457200">
              <a:lnSpc>
                <a:spcPts val="4300"/>
              </a:lnSpc>
              <a:spcBef>
                <a:spcPts val="1200"/>
              </a:spcBef>
              <a:defRPr sz="2400"/>
            </a:pPr>
            <a:r>
              <a:t>count the correct identifications of attacks as true positives, the incorrect identifications of attacks as false positives, the correct identifications of no attacks as true negatives and the incorrect identifications of no attacks as false negatives. </a:t>
            </a:r>
          </a:p>
        </p:txBody>
      </p:sp>
      <p:sp>
        <p:nvSpPr>
          <p:cNvPr id="227"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1" name="Results sorted by True Positive Rate (TPR)"/>
          <p:cNvSpPr txBox="1"/>
          <p:nvPr>
            <p:ph type="title"/>
          </p:nvPr>
        </p:nvSpPr>
        <p:spPr>
          <a:prstGeom prst="rect">
            <a:avLst/>
          </a:prstGeom>
        </p:spPr>
        <p:txBody>
          <a:bodyPr/>
          <a:lstStyle/>
          <a:p>
            <a:pPr/>
            <a:r>
              <a:t>Results sorted by True Positive Rate (TPR)</a:t>
            </a:r>
          </a:p>
        </p:txBody>
      </p:sp>
      <p:pic>
        <p:nvPicPr>
          <p:cNvPr id="232" name="Picture Placeholder 2" descr="Picture Placeholder 2"/>
          <p:cNvPicPr>
            <a:picLocks noChangeAspect="1"/>
          </p:cNvPicPr>
          <p:nvPr>
            <p:ph type="pic" idx="13"/>
          </p:nvPr>
        </p:nvPicPr>
        <p:blipFill>
          <a:blip r:embed="rId3">
            <a:extLst/>
          </a:blip>
          <a:srcRect l="0" t="1674" r="0" b="1674"/>
          <a:stretch>
            <a:fillRect/>
          </a:stretch>
        </p:blipFill>
        <p:spPr>
          <a:prstGeom prst="rect">
            <a:avLst/>
          </a:prstGeom>
        </p:spPr>
      </p:pic>
      <p:sp>
        <p:nvSpPr>
          <p:cNvPr id="233" name="OC-SVM dominates"/>
          <p:cNvSpPr txBox="1"/>
          <p:nvPr>
            <p:ph type="body" sz="quarter" idx="1"/>
          </p:nvPr>
        </p:nvSpPr>
        <p:spPr>
          <a:prstGeom prst="rect">
            <a:avLst/>
          </a:prstGeom>
        </p:spPr>
        <p:txBody>
          <a:bodyPr/>
          <a:lstStyle/>
          <a:p>
            <a:pPr/>
            <a:r>
              <a:t>OC-SVM dominates</a:t>
            </a:r>
          </a:p>
        </p:txBody>
      </p:sp>
      <p:sp>
        <p:nvSpPr>
          <p:cNvPr id="234"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8" name="Discussion"/>
          <p:cNvSpPr txBox="1"/>
          <p:nvPr>
            <p:ph type="title"/>
          </p:nvPr>
        </p:nvSpPr>
        <p:spPr>
          <a:prstGeom prst="rect">
            <a:avLst/>
          </a:prstGeom>
        </p:spPr>
        <p:txBody>
          <a:bodyPr/>
          <a:lstStyle/>
          <a:p>
            <a:pPr lvl="1"/>
            <a:r>
              <a:t>Discussion</a:t>
            </a:r>
          </a:p>
        </p:txBody>
      </p:sp>
      <p:sp>
        <p:nvSpPr>
          <p:cNvPr id="239" name="Compare the TPR (True Positive Rate) for the four methods…"/>
          <p:cNvSpPr txBox="1"/>
          <p:nvPr>
            <p:ph type="body" idx="1"/>
          </p:nvPr>
        </p:nvSpPr>
        <p:spPr>
          <a:prstGeom prst="rect">
            <a:avLst/>
          </a:prstGeom>
        </p:spPr>
        <p:txBody>
          <a:bodyPr/>
          <a:lstStyle/>
          <a:p>
            <a:pPr/>
            <a:r>
              <a:t>Compare the TPR (True Positive Rate) for the four methods</a:t>
            </a:r>
          </a:p>
          <a:p>
            <a:pPr/>
            <a:r>
              <a:t>What is the reason for requiring low FPR (False Positive Rate)? What happens with many false positives?</a:t>
            </a:r>
          </a:p>
          <a:p>
            <a:pPr/>
            <a:r>
              <a:t>Consider other anomaly situations; how to weight TPR vs. FPR? When would we allow many false alarms in return for finding </a:t>
            </a:r>
            <a:r>
              <a:rPr b="1" i="1"/>
              <a:t>all</a:t>
            </a:r>
            <a:r>
              <a:t> attacks?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3" name="Summary of the lecture"/>
          <p:cNvSpPr txBox="1"/>
          <p:nvPr>
            <p:ph type="title"/>
          </p:nvPr>
        </p:nvSpPr>
        <p:spPr>
          <a:prstGeom prst="rect">
            <a:avLst/>
          </a:prstGeom>
        </p:spPr>
        <p:txBody>
          <a:bodyPr/>
          <a:lstStyle/>
          <a:p>
            <a:pPr/>
            <a:r>
              <a:t>Summary of the lecture</a:t>
            </a:r>
          </a:p>
        </p:txBody>
      </p:sp>
      <p:sp>
        <p:nvSpPr>
          <p:cNvPr id="244" name="We have reviewed a few samples of WSN applications, and found leads for further study.…"/>
          <p:cNvSpPr txBox="1"/>
          <p:nvPr>
            <p:ph type="body" idx="1"/>
          </p:nvPr>
        </p:nvSpPr>
        <p:spPr>
          <a:xfrm>
            <a:off x="457200" y="1600200"/>
            <a:ext cx="8229600" cy="4827758"/>
          </a:xfrm>
          <a:prstGeom prst="rect">
            <a:avLst/>
          </a:prstGeom>
        </p:spPr>
        <p:txBody>
          <a:bodyPr/>
          <a:lstStyle/>
          <a:p>
            <a:pPr marL="0" indent="0">
              <a:buSzTx/>
              <a:buFontTx/>
              <a:buNone/>
            </a:pPr>
            <a:r>
              <a:t>We have reviewed a few samples of WSN applications, and found leads for further study.</a:t>
            </a:r>
          </a:p>
          <a:p>
            <a:pPr marL="0" indent="0">
              <a:buSzTx/>
              <a:buFontTx/>
              <a:buNone/>
            </a:pPr>
            <a:r>
              <a:t>We have also reviewed a published case study, where the researchers collected data for city-wide wireless connections, then applied a simulated data methodology to train an AI classifier to be used as an anomaly detector.</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Outline of the lecture"/>
          <p:cNvSpPr txBox="1"/>
          <p:nvPr>
            <p:ph type="title"/>
          </p:nvPr>
        </p:nvSpPr>
        <p:spPr>
          <a:prstGeom prst="rect">
            <a:avLst/>
          </a:prstGeom>
        </p:spPr>
        <p:txBody>
          <a:bodyPr/>
          <a:lstStyle/>
          <a:p>
            <a:pPr/>
            <a:r>
              <a:t>Outline of the lecture</a:t>
            </a:r>
          </a:p>
        </p:txBody>
      </p:sp>
      <p:sp>
        <p:nvSpPr>
          <p:cNvPr id="130" name="Wireless Sensor Networks (WSN) are one of the most important IoT foundational technologies. After reviewing some background basics, we will consider sample cases of using WSN for different practical tasks.…"/>
          <p:cNvSpPr txBox="1"/>
          <p:nvPr>
            <p:ph type="body" idx="1"/>
          </p:nvPr>
        </p:nvSpPr>
        <p:spPr>
          <a:xfrm>
            <a:off x="457200" y="1600200"/>
            <a:ext cx="8229600" cy="4796452"/>
          </a:xfrm>
          <a:prstGeom prst="rect">
            <a:avLst/>
          </a:prstGeom>
        </p:spPr>
        <p:txBody>
          <a:bodyPr/>
          <a:lstStyle/>
          <a:p>
            <a:pPr marL="0" indent="0">
              <a:buSzTx/>
              <a:buFontTx/>
              <a:buNone/>
            </a:pPr>
            <a:r>
              <a:t>Wireless Sensor Networks (WSN) are one of the most important IoT foundational technologies. After reviewing some background basics, we will consider sample cases of using WSN for different practical tasks.</a:t>
            </a:r>
          </a:p>
          <a:p>
            <a:pPr marL="0" indent="0">
              <a:buSzTx/>
              <a:buFontTx/>
              <a:buNone/>
            </a:pPr>
            <a:r>
              <a:t>We will then follow through a published example of analyzing WSN data for anomaly detection in a Smart City application.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Where are we in the Course?"/>
          <p:cNvSpPr txBox="1"/>
          <p:nvPr>
            <p:ph type="title"/>
          </p:nvPr>
        </p:nvSpPr>
        <p:spPr>
          <a:prstGeom prst="rect">
            <a:avLst/>
          </a:prstGeom>
        </p:spPr>
        <p:txBody>
          <a:bodyPr/>
          <a:lstStyle/>
          <a:p>
            <a:pPr/>
            <a:r>
              <a:t>Where are we in the Course?</a:t>
            </a:r>
          </a:p>
        </p:txBody>
      </p:sp>
      <p:sp>
        <p:nvSpPr>
          <p:cNvPr id="133" name="Introduction: Background of IoT, Big Data, AI…"/>
          <p:cNvSpPr txBox="1"/>
          <p:nvPr>
            <p:ph type="body" idx="1"/>
          </p:nvPr>
        </p:nvSpPr>
        <p:spPr>
          <a:prstGeom prst="rect">
            <a:avLst/>
          </a:prstGeom>
        </p:spPr>
        <p:txBody>
          <a:bodyPr/>
          <a:lstStyle/>
          <a:p>
            <a:pPr marL="325754" indent="-325754" defTabSz="868680">
              <a:defRPr sz="3040"/>
            </a:pPr>
            <a:r>
              <a:t>Introduction: Background of IoT, Big Data, AI</a:t>
            </a:r>
          </a:p>
          <a:p>
            <a:pPr marL="325754" indent="-325754" defTabSz="868680">
              <a:defRPr sz="3040"/>
            </a:pPr>
            <a:r>
              <a:t>Collect, analyze data from IoT on a large scale</a:t>
            </a:r>
          </a:p>
          <a:p>
            <a:pPr marL="325754" indent="-325754" defTabSz="868680">
              <a:defRPr sz="3040"/>
            </a:pPr>
            <a:r>
              <a:t>Elements and practice of statistics</a:t>
            </a:r>
          </a:p>
          <a:p>
            <a:pPr marL="325754" indent="-325754" defTabSz="868680">
              <a:defRPr sz="3040"/>
            </a:pPr>
            <a:r>
              <a:t>AI methods for data science</a:t>
            </a:r>
          </a:p>
          <a:p>
            <a:pPr marL="325754" indent="-325754" defTabSz="868680">
              <a:defRPr sz="3040"/>
            </a:pPr>
            <a:r>
              <a:t>Getting further with AI: internal workings</a:t>
            </a:r>
          </a:p>
          <a:p>
            <a:pPr marL="325754" indent="-325754" defTabSz="868680">
              <a:defRPr b="1" sz="3040"/>
            </a:pPr>
            <a:r>
              <a:t>Practical usage of AI for Big Data from IoT</a:t>
            </a:r>
          </a:p>
          <a:p>
            <a:pPr marL="325754" indent="-325754" defTabSz="868680">
              <a:defRPr sz="3040"/>
            </a:pPr>
            <a:r>
              <a:t>Moving into the real world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Wireless Sensor Networks (WSN)"/>
          <p:cNvSpPr txBox="1"/>
          <p:nvPr>
            <p:ph type="title"/>
          </p:nvPr>
        </p:nvSpPr>
        <p:spPr>
          <a:prstGeom prst="rect">
            <a:avLst/>
          </a:prstGeom>
        </p:spPr>
        <p:txBody>
          <a:bodyPr/>
          <a:lstStyle/>
          <a:p>
            <a:pPr lvl="1" defTabSz="886968">
              <a:defRPr sz="4268"/>
            </a:pPr>
            <a:r>
              <a:t>Wireless Sensor Networks (WSN)</a:t>
            </a:r>
          </a:p>
        </p:txBody>
      </p:sp>
      <p:sp>
        <p:nvSpPr>
          <p:cNvPr id="136" name="A short review of Wireless Sensor Networks…"/>
          <p:cNvSpPr txBox="1"/>
          <p:nvPr>
            <p:ph type="body" idx="1"/>
          </p:nvPr>
        </p:nvSpPr>
        <p:spPr>
          <a:prstGeom prst="rect">
            <a:avLst/>
          </a:prstGeom>
        </p:spPr>
        <p:txBody>
          <a:bodyPr/>
          <a:lstStyle/>
          <a:p>
            <a:pPr/>
            <a:r>
              <a:t>A short review of Wireless Sensor Networks</a:t>
            </a:r>
          </a:p>
          <a:p>
            <a:pPr/>
            <a:r>
              <a:t>Anomaly detection in WSN</a:t>
            </a:r>
          </a:p>
          <a:p>
            <a:pPr lvl="1" marL="800100" indent="-342900">
              <a:buChar char="•"/>
            </a:pPr>
            <a:r>
              <a:t>Security issues</a:t>
            </a:r>
          </a:p>
          <a:p>
            <a:pPr lvl="1" marL="800100" indent="-342900">
              <a:buChar char="•"/>
            </a:pPr>
            <a:r>
              <a:t>Algorithmic approaches</a:t>
            </a:r>
          </a:p>
          <a:p>
            <a:pPr lvl="1" marL="800100" indent="-342900">
              <a:buChar char="•"/>
            </a:pPr>
            <a:r>
              <a:t>Clustering approaches</a:t>
            </a:r>
          </a:p>
          <a:p>
            <a:pPr/>
            <a:r>
              <a:t>Real-time query processing with Deep Learning</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WSN concepts"/>
          <p:cNvSpPr txBox="1"/>
          <p:nvPr>
            <p:ph type="title"/>
          </p:nvPr>
        </p:nvSpPr>
        <p:spPr>
          <a:prstGeom prst="rect">
            <a:avLst/>
          </a:prstGeom>
        </p:spPr>
        <p:txBody>
          <a:bodyPr/>
          <a:lstStyle/>
          <a:p>
            <a:pPr/>
            <a:r>
              <a:t>WSN concepts</a:t>
            </a:r>
          </a:p>
        </p:txBody>
      </p:sp>
      <p:sp>
        <p:nvSpPr>
          <p:cNvPr id="139" name="Spatially distributed sensors (temperature etc.)…"/>
          <p:cNvSpPr txBox="1"/>
          <p:nvPr>
            <p:ph type="body" idx="1"/>
          </p:nvPr>
        </p:nvSpPr>
        <p:spPr>
          <a:prstGeom prst="rect">
            <a:avLst/>
          </a:prstGeom>
        </p:spPr>
        <p:txBody>
          <a:bodyPr/>
          <a:lstStyle/>
          <a:p>
            <a:pPr marL="318897" indent="-318897" defTabSz="850391">
              <a:defRPr sz="2976"/>
            </a:pPr>
            <a:r>
              <a:t>Spatially distributed sensors (temperature etc.)</a:t>
            </a:r>
          </a:p>
          <a:p>
            <a:pPr marL="318897" indent="-318897" defTabSz="850391">
              <a:defRPr sz="2976"/>
            </a:pPr>
            <a:r>
              <a:t>Wireless connections:</a:t>
            </a:r>
          </a:p>
          <a:p>
            <a:pPr lvl="2" marL="1169288" indent="-318897" defTabSz="850391">
              <a:defRPr sz="2976"/>
            </a:pPr>
            <a:r>
              <a:t>WIFI (short-medium range)</a:t>
            </a:r>
          </a:p>
          <a:p>
            <a:pPr lvl="2" marL="1169288" indent="-318897" defTabSz="850391">
              <a:defRPr sz="2976"/>
            </a:pPr>
            <a:r>
              <a:t>Bluetooth, BLE (short range)</a:t>
            </a:r>
          </a:p>
          <a:p>
            <a:pPr lvl="2" marL="1169288" indent="-318897" defTabSz="850391">
              <a:defRPr sz="2976"/>
            </a:pPr>
            <a:r>
              <a:t>LoRa, SIGFOX, Zigbee (mid-long range)</a:t>
            </a:r>
          </a:p>
          <a:p>
            <a:pPr lvl="2" marL="1169288" indent="-318897" defTabSz="850391">
              <a:defRPr sz="2976"/>
            </a:pPr>
            <a:r>
              <a:t>Mobile network (long-range)</a:t>
            </a:r>
          </a:p>
          <a:p>
            <a:pPr marL="318897" indent="-318897" defTabSz="850391">
              <a:defRPr sz="2976"/>
            </a:pPr>
            <a:r>
              <a:t>Streaming data, often low bandwidth</a:t>
            </a:r>
          </a:p>
          <a:p>
            <a:pPr marL="318897" indent="-318897" defTabSz="850391">
              <a:defRPr sz="2976"/>
            </a:pPr>
            <a:r>
              <a:t>Data protocols, e.g. MQTT</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Example of a WSN: tea field monitoring in Rwanda"/>
          <p:cNvSpPr txBox="1"/>
          <p:nvPr>
            <p:ph type="title"/>
          </p:nvPr>
        </p:nvSpPr>
        <p:spPr>
          <a:prstGeom prst="rect">
            <a:avLst/>
          </a:prstGeom>
        </p:spPr>
        <p:txBody>
          <a:bodyPr/>
          <a:lstStyle>
            <a:lvl1pPr defTabSz="804672">
              <a:defRPr sz="1760"/>
            </a:lvl1pPr>
          </a:lstStyle>
          <a:p>
            <a:pPr/>
            <a:r>
              <a:t>Example of a WSN: tea field monitoring in Rwanda</a:t>
            </a:r>
          </a:p>
        </p:txBody>
      </p:sp>
      <p:pic>
        <p:nvPicPr>
          <p:cNvPr id="142" name="Picture Placeholder 2" descr="Picture Placeholder 2"/>
          <p:cNvPicPr>
            <a:picLocks noChangeAspect="1"/>
          </p:cNvPicPr>
          <p:nvPr>
            <p:ph type="pic" idx="13"/>
          </p:nvPr>
        </p:nvPicPr>
        <p:blipFill>
          <a:blip r:embed="rId3">
            <a:extLst/>
          </a:blip>
          <a:srcRect l="14176" t="22649" r="853" b="19050"/>
          <a:stretch>
            <a:fillRect/>
          </a:stretch>
        </p:blipFill>
        <p:spPr>
          <a:xfrm>
            <a:off x="2886075" y="536575"/>
            <a:ext cx="3371801" cy="4114800"/>
          </a:xfrm>
          <a:prstGeom prst="rect">
            <a:avLst/>
          </a:prstGeom>
        </p:spPr>
      </p:pic>
      <p:sp>
        <p:nvSpPr>
          <p:cNvPr id="143" name="Environmental data collected by sensor nodes…"/>
          <p:cNvSpPr txBox="1"/>
          <p:nvPr>
            <p:ph type="body" sz="quarter" idx="1"/>
          </p:nvPr>
        </p:nvSpPr>
        <p:spPr>
          <a:prstGeom prst="rect">
            <a:avLst/>
          </a:prstGeom>
        </p:spPr>
        <p:txBody>
          <a:bodyPr/>
          <a:lstStyle/>
          <a:p>
            <a:pPr/>
            <a:r>
              <a:t>Environmental data collected by sensor nodes</a:t>
            </a:r>
          </a:p>
          <a:p>
            <a:pPr/>
            <a:r>
              <a:t>Data routed to the Internet and aggregated in the cloud</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A solar-powered WSN node"/>
          <p:cNvSpPr txBox="1"/>
          <p:nvPr>
            <p:ph type="title"/>
          </p:nvPr>
        </p:nvSpPr>
        <p:spPr>
          <a:prstGeom prst="rect">
            <a:avLst/>
          </a:prstGeom>
        </p:spPr>
        <p:txBody>
          <a:bodyPr/>
          <a:lstStyle/>
          <a:p>
            <a:pPr/>
            <a:r>
              <a:t>A solar-powered WSN node</a:t>
            </a:r>
          </a:p>
        </p:txBody>
      </p:sp>
      <p:pic>
        <p:nvPicPr>
          <p:cNvPr id="148" name="Picture Placeholder 2" descr="Picture Placeholder 2"/>
          <p:cNvPicPr>
            <a:picLocks noChangeAspect="1"/>
          </p:cNvPicPr>
          <p:nvPr>
            <p:ph type="pic" idx="13"/>
          </p:nvPr>
        </p:nvPicPr>
        <p:blipFill>
          <a:blip r:embed="rId3">
            <a:extLst/>
          </a:blip>
          <a:srcRect l="0" t="17931" r="0" b="17931"/>
          <a:stretch>
            <a:fillRect/>
          </a:stretch>
        </p:blipFill>
        <p:spPr>
          <a:xfrm>
            <a:off x="2343258" y="612775"/>
            <a:ext cx="4384460" cy="4114800"/>
          </a:xfrm>
          <a:prstGeom prst="rect">
            <a:avLst/>
          </a:prstGeom>
        </p:spPr>
      </p:pic>
      <p:sp>
        <p:nvSpPr>
          <p:cNvPr id="149" name="Credit: https://upload.wikimedia.org/wikipedia/commons/4/48/CSIRO_ScienceImage_3876_A_remote_sensing_node_part_of_CSIROs_Fleck_wireless_sensor_network_technology.jpg"/>
          <p:cNvSpPr txBox="1"/>
          <p:nvPr>
            <p:ph type="body" sz="quarter" idx="1"/>
          </p:nvPr>
        </p:nvSpPr>
        <p:spPr>
          <a:prstGeom prst="rect">
            <a:avLst/>
          </a:prstGeom>
        </p:spPr>
        <p:txBody>
          <a:bodyPr/>
          <a:lstStyle/>
          <a:p>
            <a:pPr/>
            <a:r>
              <a:t>Credit: </a:t>
            </a:r>
            <a:r>
              <a:rPr u="sng">
                <a:solidFill>
                  <a:srgbClr val="0000FF"/>
                </a:solidFill>
                <a:uFill>
                  <a:solidFill>
                    <a:srgbClr val="0000FF"/>
                  </a:solidFill>
                </a:uFill>
                <a:hlinkClick r:id="rId4" invalidUrl="" action="" tgtFrame="" tooltip="" history="1" highlightClick="0" endSnd="0"/>
              </a:rPr>
              <a:t>https://upload.wikimedia.org/wikipedia/commons/4/48/CSIRO_ScienceImage_3876_A_remote_sensing_node_part_of_CSIROs_Fleck_wireless_sensor_network_technology.jpg</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Other common uses of WSN"/>
          <p:cNvSpPr txBox="1"/>
          <p:nvPr>
            <p:ph type="title"/>
          </p:nvPr>
        </p:nvSpPr>
        <p:spPr>
          <a:prstGeom prst="rect">
            <a:avLst/>
          </a:prstGeom>
        </p:spPr>
        <p:txBody>
          <a:bodyPr/>
          <a:lstStyle/>
          <a:p>
            <a:pPr/>
            <a:r>
              <a:t>Other common uses of WSN</a:t>
            </a:r>
          </a:p>
        </p:txBody>
      </p:sp>
      <p:sp>
        <p:nvSpPr>
          <p:cNvPr id="154" name="Smart city: utilities (e.g. water leakage monitoring), traffic, environment etc.…"/>
          <p:cNvSpPr txBox="1"/>
          <p:nvPr>
            <p:ph type="body" idx="1"/>
          </p:nvPr>
        </p:nvSpPr>
        <p:spPr>
          <a:prstGeom prst="rect">
            <a:avLst/>
          </a:prstGeom>
        </p:spPr>
        <p:txBody>
          <a:bodyPr/>
          <a:lstStyle/>
          <a:p>
            <a:pPr/>
            <a:r>
              <a:t>Smart city: utilities (e.g. water leakage monitoring), traffic, environment etc.</a:t>
            </a:r>
          </a:p>
          <a:p>
            <a:pPr/>
            <a:r>
              <a:t>Intelligent buildings</a:t>
            </a:r>
          </a:p>
          <a:p>
            <a:pPr/>
            <a:r>
              <a:t>Health care (e.g. mobile monitoring)</a:t>
            </a:r>
          </a:p>
          <a:p>
            <a:pPr/>
            <a:r>
              <a:t>Smart grid</a:t>
            </a:r>
          </a:p>
          <a:p>
            <a:pPr/>
            <a:r>
              <a:t>Transport, tracking</a:t>
            </a:r>
          </a:p>
          <a:p>
            <a:pPr/>
            <a:r>
              <a:t>Scientific sensing</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